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9" r:id="rId4"/>
    <p:sldId id="261" r:id="rId5"/>
    <p:sldId id="266" r:id="rId6"/>
    <p:sldId id="263" r:id="rId7"/>
    <p:sldId id="267" r:id="rId8"/>
    <p:sldId id="260" r:id="rId9"/>
    <p:sldId id="265" r:id="rId10"/>
    <p:sldId id="268" r:id="rId11"/>
    <p:sldId id="269" r:id="rId12"/>
    <p:sldId id="27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5" d="100"/>
          <a:sy n="115" d="100"/>
        </p:scale>
        <p:origin x="-888"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4C401E-9868-4765-8D92-E1DE3F87ABAE}" type="datetimeFigureOut">
              <a:rPr lang="en-NZ" smtClean="0"/>
              <a:pPr/>
              <a:t>08/06/2012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1EB8D5-4A54-41D0-8B67-3D1E26C0CC50}" type="slidenum">
              <a:rPr lang="en-NZ" smtClean="0"/>
              <a:pPr/>
              <a:t>‹#›</a:t>
            </a:fld>
            <a:endParaRPr lang="en-NZ"/>
          </a:p>
        </p:txBody>
      </p:sp>
    </p:spTree>
    <p:extLst>
      <p:ext uri="{BB962C8B-B14F-4D97-AF65-F5344CB8AC3E}">
        <p14:creationId xmlns:p14="http://schemas.microsoft.com/office/powerpoint/2010/main" val="1576070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8B1EB8D5-4A54-41D0-8B67-3D1E26C0CC50}" type="slidenum">
              <a:rPr lang="en-NZ" smtClean="0"/>
              <a:pPr/>
              <a:t>1</a:t>
            </a:fld>
            <a:endParaRPr lang="en-NZ"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10</a:t>
            </a:fld>
            <a:endParaRPr lang="en-N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8B1EB8D5-4A54-41D0-8B67-3D1E26C0CC50}" type="slidenum">
              <a:rPr lang="en-NZ" smtClean="0"/>
              <a:pPr/>
              <a:t>11</a:t>
            </a:fld>
            <a:endParaRPr lang="en-N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12</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4</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5</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6</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7</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8</a:t>
            </a:fld>
            <a:endParaRPr lang="en-N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8B1EB8D5-4A54-41D0-8B67-3D1E26C0CC50}" type="slidenum">
              <a:rPr lang="en-NZ" smtClean="0"/>
              <a:pPr/>
              <a:t>9</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839F97-950F-44FC-A5EF-C587DAA7480B}" type="datetimeFigureOut">
              <a:rPr lang="en-NZ" smtClean="0"/>
              <a:pPr/>
              <a:t>08/06/2012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58DEABC-4287-452B-B253-BA017BAB4A54}"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839F97-950F-44FC-A5EF-C587DAA7480B}" type="datetimeFigureOut">
              <a:rPr lang="en-NZ" smtClean="0"/>
              <a:pPr/>
              <a:t>08/06/2012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DEABC-4287-452B-B253-BA017BAB4A54}"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7.wmf"/><Relationship Id="rId4" Type="http://schemas.openxmlformats.org/officeDocument/2006/relationships/image" Target="../media/image16.w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 y="0"/>
            <a:ext cx="9192461" cy="6858000"/>
          </a:xfrm>
          <a:prstGeom prst="rect">
            <a:avLst/>
          </a:prstGeom>
          <a:noFill/>
          <a:ln w="9525">
            <a:noFill/>
            <a:miter lim="800000"/>
            <a:headEnd/>
            <a:tailEnd/>
          </a:ln>
        </p:spPr>
      </p:pic>
      <p:sp>
        <p:nvSpPr>
          <p:cNvPr id="2" name="Title 1"/>
          <p:cNvSpPr>
            <a:spLocks noGrp="1"/>
          </p:cNvSpPr>
          <p:nvPr>
            <p:ph type="ctrTitle"/>
          </p:nvPr>
        </p:nvSpPr>
        <p:spPr/>
        <p:txBody>
          <a:bodyPr/>
          <a:lstStyle/>
          <a:p>
            <a:endParaRPr lang="en-NZ" dirty="0"/>
          </a:p>
        </p:txBody>
      </p:sp>
      <p:sp>
        <p:nvSpPr>
          <p:cNvPr id="3" name="Subtitle 2"/>
          <p:cNvSpPr>
            <a:spLocks noGrp="1"/>
          </p:cNvSpPr>
          <p:nvPr>
            <p:ph type="subTitle" idx="1"/>
          </p:nvPr>
        </p:nvSpPr>
        <p:spPr/>
        <p:txBody>
          <a:bodyPr/>
          <a:lstStyle/>
          <a:p>
            <a:endParaRPr lang="en-NZ" dirty="0"/>
          </a:p>
        </p:txBody>
      </p:sp>
      <p:sp>
        <p:nvSpPr>
          <p:cNvPr id="4" name="Rectangle 3"/>
          <p:cNvSpPr/>
          <p:nvPr/>
        </p:nvSpPr>
        <p:spPr>
          <a:xfrm>
            <a:off x="1885206" y="2967335"/>
            <a:ext cx="5373587" cy="144655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8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Blue whale</a:t>
            </a:r>
            <a:endParaRPr lang="en-US" sz="8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9753600" cy="7315200"/>
          </a:xfrm>
          <a:prstGeom prst="rect">
            <a:avLst/>
          </a:prstGeom>
          <a:noFill/>
          <a:ln w="9525">
            <a:noFill/>
            <a:miter lim="800000"/>
            <a:headEnd/>
            <a:tailEnd/>
          </a:ln>
        </p:spPr>
      </p:pic>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179512" y="1268760"/>
            <a:ext cx="8964488" cy="5400600"/>
          </a:xfrm>
        </p:spPr>
        <p:txBody>
          <a:bodyPr>
            <a:normAutofit fontScale="55000" lnSpcReduction="20000"/>
          </a:bodyPr>
          <a:lstStyle/>
          <a:p>
            <a:pPr algn="ctr">
              <a:buNone/>
            </a:pPr>
            <a:endParaRPr lang="en-NZ" dirty="0" smtClean="0">
              <a:solidFill>
                <a:schemeClr val="bg1"/>
              </a:solidFill>
            </a:endParaRPr>
          </a:p>
          <a:p>
            <a:pPr>
              <a:buNone/>
            </a:pPr>
            <a:endParaRPr lang="en-NZ" dirty="0" smtClean="0">
              <a:solidFill>
                <a:schemeClr val="bg1"/>
              </a:solidFill>
            </a:endParaRPr>
          </a:p>
          <a:p>
            <a:pPr>
              <a:buNone/>
            </a:pPr>
            <a:r>
              <a:rPr lang="en-NZ" dirty="0" smtClean="0">
                <a:solidFill>
                  <a:schemeClr val="bg1"/>
                </a:solidFill>
              </a:rPr>
              <a:t>1.Writing to the council your thought of the</a:t>
            </a:r>
          </a:p>
          <a:p>
            <a:pPr>
              <a:buNone/>
            </a:pPr>
            <a:r>
              <a:rPr lang="en-NZ" dirty="0" smtClean="0">
                <a:solidFill>
                  <a:schemeClr val="bg1"/>
                </a:solidFill>
              </a:rPr>
              <a:t> matter like overfishing, ocean bottom trawlers</a:t>
            </a:r>
          </a:p>
          <a:p>
            <a:pPr>
              <a:buNone/>
            </a:pPr>
            <a:r>
              <a:rPr lang="en-NZ" dirty="0" smtClean="0">
                <a:solidFill>
                  <a:schemeClr val="bg1"/>
                </a:solidFill>
              </a:rPr>
              <a:t> and by catch. Your opinion could really influence and impact the way New Zealand and many others see the matter at hand</a:t>
            </a:r>
          </a:p>
          <a:p>
            <a:pPr>
              <a:buNone/>
            </a:pPr>
            <a:endParaRPr lang="en-NZ" dirty="0" smtClean="0">
              <a:solidFill>
                <a:schemeClr val="bg1"/>
              </a:solidFill>
            </a:endParaRPr>
          </a:p>
          <a:p>
            <a:pPr>
              <a:buNone/>
            </a:pPr>
            <a:r>
              <a:rPr lang="en-NZ" dirty="0" smtClean="0">
                <a:solidFill>
                  <a:schemeClr val="bg1"/>
                </a:solidFill>
              </a:rPr>
              <a:t>2.Signing petitions online or forming your own and</a:t>
            </a:r>
          </a:p>
          <a:p>
            <a:pPr>
              <a:buNone/>
            </a:pPr>
            <a:r>
              <a:rPr lang="en-NZ" dirty="0" smtClean="0">
                <a:solidFill>
                  <a:schemeClr val="bg1"/>
                </a:solidFill>
              </a:rPr>
              <a:t> getting all your friends and family in on it, afterwards you can</a:t>
            </a:r>
          </a:p>
          <a:p>
            <a:pPr>
              <a:buNone/>
            </a:pPr>
            <a:r>
              <a:rPr lang="en-NZ" dirty="0" smtClean="0">
                <a:solidFill>
                  <a:schemeClr val="bg1"/>
                </a:solidFill>
              </a:rPr>
              <a:t> present the data you have collected and show  it to maybe</a:t>
            </a:r>
          </a:p>
          <a:p>
            <a:pPr>
              <a:buNone/>
            </a:pPr>
            <a:r>
              <a:rPr lang="en-NZ" dirty="0" smtClean="0">
                <a:solidFill>
                  <a:schemeClr val="bg1"/>
                </a:solidFill>
              </a:rPr>
              <a:t> the council or other organisations like green peace.</a:t>
            </a:r>
          </a:p>
          <a:p>
            <a:pPr>
              <a:buNone/>
            </a:pPr>
            <a:endParaRPr lang="en-NZ" dirty="0" smtClean="0">
              <a:solidFill>
                <a:schemeClr val="bg1"/>
              </a:solidFill>
            </a:endParaRPr>
          </a:p>
          <a:p>
            <a:pPr>
              <a:buNone/>
            </a:pPr>
            <a:r>
              <a:rPr lang="en-NZ" dirty="0" smtClean="0">
                <a:solidFill>
                  <a:schemeClr val="bg1"/>
                </a:solidFill>
              </a:rPr>
              <a:t>3.Prepare a speech for your school or colleges to inform them of the issue get</a:t>
            </a:r>
          </a:p>
          <a:p>
            <a:pPr>
              <a:buNone/>
            </a:pPr>
            <a:r>
              <a:rPr lang="en-NZ" dirty="0" smtClean="0">
                <a:solidFill>
                  <a:schemeClr val="bg1"/>
                </a:solidFill>
              </a:rPr>
              <a:t> them all in on it as a larger group would receive more notice and attention.</a:t>
            </a:r>
          </a:p>
          <a:p>
            <a:pPr>
              <a:buNone/>
            </a:pPr>
            <a:endParaRPr lang="en-NZ" dirty="0" smtClean="0">
              <a:solidFill>
                <a:schemeClr val="bg1"/>
              </a:solidFill>
            </a:endParaRPr>
          </a:p>
          <a:p>
            <a:pPr>
              <a:buNone/>
            </a:pPr>
            <a:endParaRPr lang="en-NZ" dirty="0" smtClean="0"/>
          </a:p>
          <a:p>
            <a:pPr>
              <a:buNone/>
            </a:pPr>
            <a:r>
              <a:rPr lang="en-NZ" u="sng" dirty="0" smtClean="0">
                <a:solidFill>
                  <a:schemeClr val="bg1"/>
                </a:solidFill>
              </a:rPr>
              <a:t>Link suggestions:</a:t>
            </a:r>
          </a:p>
          <a:p>
            <a:pPr>
              <a:buNone/>
            </a:pPr>
            <a:r>
              <a:rPr lang="en-NZ" dirty="0" smtClean="0">
                <a:solidFill>
                  <a:schemeClr val="bg1"/>
                </a:solidFill>
              </a:rPr>
              <a:t>www.Greenpeace.org</a:t>
            </a:r>
          </a:p>
          <a:p>
            <a:pPr>
              <a:buNone/>
            </a:pPr>
            <a:endParaRPr lang="en-NZ" dirty="0" smtClean="0">
              <a:solidFill>
                <a:srgbClr val="92D050"/>
              </a:solidFill>
            </a:endParaRPr>
          </a:p>
          <a:p>
            <a:pPr>
              <a:buNone/>
            </a:pPr>
            <a:endParaRPr lang="en-NZ" dirty="0" smtClean="0"/>
          </a:p>
        </p:txBody>
      </p:sp>
      <p:sp>
        <p:nvSpPr>
          <p:cNvPr id="4" name="Rectangle 3"/>
          <p:cNvSpPr/>
          <p:nvPr/>
        </p:nvSpPr>
        <p:spPr>
          <a:xfrm>
            <a:off x="1115616" y="260648"/>
            <a:ext cx="6336704" cy="923330"/>
          </a:xfrm>
          <a:prstGeom prst="rect">
            <a:avLst/>
          </a:prstGeom>
          <a:noFill/>
        </p:spPr>
        <p:txBody>
          <a:bodyPr wrap="squar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How can we help</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1" y="0"/>
            <a:ext cx="9172655" cy="6858000"/>
          </a:xfrm>
          <a:prstGeom prst="rect">
            <a:avLst/>
          </a:prstGeom>
          <a:noFill/>
          <a:ln w="9525">
            <a:noFill/>
            <a:miter lim="800000"/>
            <a:headEnd/>
            <a:tailEnd/>
          </a:ln>
        </p:spPr>
      </p:pic>
      <p:sp>
        <p:nvSpPr>
          <p:cNvPr id="2" name="Title 1"/>
          <p:cNvSpPr>
            <a:spLocks noGrp="1"/>
          </p:cNvSpPr>
          <p:nvPr>
            <p:ph type="title"/>
          </p:nvPr>
        </p:nvSpPr>
        <p:spPr>
          <a:noFill/>
        </p:spPr>
        <p:txBody>
          <a:bodyPr/>
          <a:lstStyle/>
          <a:p>
            <a:endParaRPr lang="en-NZ" dirty="0"/>
          </a:p>
        </p:txBody>
      </p:sp>
      <p:sp>
        <p:nvSpPr>
          <p:cNvPr id="3" name="Content Placeholder 2"/>
          <p:cNvSpPr>
            <a:spLocks noGrp="1"/>
          </p:cNvSpPr>
          <p:nvPr>
            <p:ph idx="1"/>
          </p:nvPr>
        </p:nvSpPr>
        <p:spPr>
          <a:xfrm>
            <a:off x="457200" y="1484784"/>
            <a:ext cx="8229600" cy="5373216"/>
          </a:xfrm>
        </p:spPr>
        <p:txBody>
          <a:bodyPr>
            <a:normAutofit fontScale="77500" lnSpcReduction="20000"/>
          </a:bodyPr>
          <a:lstStyle/>
          <a:p>
            <a:pPr>
              <a:buNone/>
            </a:pPr>
            <a:r>
              <a:rPr lang="en-NZ" sz="3400" b="1" dirty="0" smtClean="0">
                <a:solidFill>
                  <a:schemeClr val="bg1"/>
                </a:solidFill>
              </a:rPr>
              <a:t>    In my opinion the blue whale in older times it was hunted for the everyday niceties like the oils they produce .But however whales are now not as relied on by us as humans as we have come up with new ideas to take the old products place. Whales actually have many reasons to be hunted but  the main reasons for whales being hunted  are for research,  sustainability like farming whales and food. We will always have reasons to whale, Is whaling good or is it bad? , controversial you may answer as each side, good or bad has a strong argument. Whales themselves are a very controversial subject as one minute the are being watched and adored and the next minute they are being ruthlessly hunted. I think whaling is </a:t>
            </a:r>
            <a:r>
              <a:rPr lang="en-NZ" sz="3400" b="1" dirty="0" err="1" smtClean="0">
                <a:solidFill>
                  <a:schemeClr val="bg1"/>
                </a:solidFill>
              </a:rPr>
              <a:t>nessesary</a:t>
            </a:r>
            <a:r>
              <a:rPr lang="en-NZ" sz="3400" b="1" dirty="0" smtClean="0">
                <a:solidFill>
                  <a:schemeClr val="bg1"/>
                </a:solidFill>
              </a:rPr>
              <a:t> as it produces new info to help us make the species more sustainable</a:t>
            </a:r>
          </a:p>
          <a:p>
            <a:pPr>
              <a:buNone/>
            </a:pPr>
            <a:r>
              <a:rPr lang="en-NZ" dirty="0" smtClean="0">
                <a:solidFill>
                  <a:schemeClr val="bg1"/>
                </a:solidFill>
              </a:rPr>
              <a:t> </a:t>
            </a:r>
            <a:endParaRPr lang="en-NZ" dirty="0">
              <a:solidFill>
                <a:schemeClr val="bg1"/>
              </a:solidFill>
            </a:endParaRPr>
          </a:p>
        </p:txBody>
      </p:sp>
      <p:sp>
        <p:nvSpPr>
          <p:cNvPr id="4" name="Rectangle 3"/>
          <p:cNvSpPr/>
          <p:nvPr/>
        </p:nvSpPr>
        <p:spPr>
          <a:xfrm>
            <a:off x="2353706" y="404664"/>
            <a:ext cx="4156908"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My thoughts  </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PV\AppData\Local\Microsoft\Windows\Temporary Internet Files\Content.IE5\NDNI2OSB\MC900430457[1].jpg"/>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0" y="0"/>
            <a:ext cx="9144000" cy="6871351"/>
          </a:xfrm>
          <a:prstGeom prst="rect">
            <a:avLst/>
          </a:prstGeom>
          <a:noFill/>
        </p:spPr>
      </p:pic>
      <p:sp>
        <p:nvSpPr>
          <p:cNvPr id="2" name="Title 1"/>
          <p:cNvSpPr>
            <a:spLocks noGrp="1"/>
          </p:cNvSpPr>
          <p:nvPr>
            <p:ph type="title"/>
          </p:nvPr>
        </p:nvSpPr>
        <p:spPr/>
        <p:txBody>
          <a:bodyPr/>
          <a:lstStyle/>
          <a:p>
            <a:endParaRPr lang="en-NZ"/>
          </a:p>
        </p:txBody>
      </p:sp>
      <p:pic>
        <p:nvPicPr>
          <p:cNvPr id="4100" name="Picture 4" descr="C:\Users\PV\AppData\Local\Microsoft\Windows\Temporary Internet Files\Content.IE5\VHRSF90O\MC900034153[1].wmf"/>
          <p:cNvPicPr>
            <a:picLocks noChangeAspect="1" noChangeArrowheads="1"/>
          </p:cNvPicPr>
          <p:nvPr/>
        </p:nvPicPr>
        <p:blipFill>
          <a:blip r:embed="rId4" cstate="print"/>
          <a:srcRect/>
          <a:stretch>
            <a:fillRect/>
          </a:stretch>
        </p:blipFill>
        <p:spPr bwMode="auto">
          <a:xfrm>
            <a:off x="2915816" y="4221088"/>
            <a:ext cx="4596143" cy="2314669"/>
          </a:xfrm>
          <a:prstGeom prst="rect">
            <a:avLst/>
          </a:prstGeom>
          <a:noFill/>
        </p:spPr>
      </p:pic>
      <p:sp>
        <p:nvSpPr>
          <p:cNvPr id="3" name="Content Placeholder 2"/>
          <p:cNvSpPr>
            <a:spLocks noGrp="1"/>
          </p:cNvSpPr>
          <p:nvPr>
            <p:ph idx="1"/>
          </p:nvPr>
        </p:nvSpPr>
        <p:spPr>
          <a:xfrm>
            <a:off x="395536" y="1556792"/>
            <a:ext cx="8229600" cy="4525963"/>
          </a:xfrm>
        </p:spPr>
        <p:txBody>
          <a:bodyPr>
            <a:normAutofit lnSpcReduction="10000"/>
          </a:bodyPr>
          <a:lstStyle/>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lgn="ctr">
              <a:buNone/>
            </a:pPr>
            <a:r>
              <a:rPr lang="en-NZ" dirty="0" smtClean="0"/>
              <a:t>By </a:t>
            </a:r>
            <a:r>
              <a:rPr lang="en-NZ" dirty="0" err="1" smtClean="0"/>
              <a:t>Seb</a:t>
            </a:r>
            <a:r>
              <a:rPr lang="en-NZ" dirty="0" smtClean="0"/>
              <a:t> </a:t>
            </a:r>
            <a:r>
              <a:rPr lang="en-NZ" dirty="0" err="1" smtClean="0"/>
              <a:t>Verryt</a:t>
            </a:r>
            <a:endParaRPr lang="en-NZ" dirty="0"/>
          </a:p>
        </p:txBody>
      </p:sp>
      <p:sp>
        <p:nvSpPr>
          <p:cNvPr id="4" name="Rectangle 3"/>
          <p:cNvSpPr/>
          <p:nvPr/>
        </p:nvSpPr>
        <p:spPr>
          <a:xfrm>
            <a:off x="0" y="2348880"/>
            <a:ext cx="9144000" cy="1785104"/>
          </a:xfrm>
          <a:prstGeom prst="rect">
            <a:avLst/>
          </a:prstGeom>
          <a:noFill/>
        </p:spPr>
        <p:txBody>
          <a:bodyPr wrap="square" lIns="91440" tIns="45720" rIns="91440" bIns="45720">
            <a:spAutoFit/>
          </a:bodyPr>
          <a:lstStyle/>
          <a:p>
            <a:pPr algn="ctr"/>
            <a:r>
              <a:rPr lang="en-US" sz="11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end</a:t>
            </a:r>
            <a:endParaRPr lang="en-US" sz="11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026" name="Picture 2" descr="C:\Users\PV\AppData\Local\Microsoft\Windows\Temporary Internet Files\Content.IE5\5WPPE9K7\MC900155549[2].wmf"/>
          <p:cNvPicPr>
            <a:picLocks noChangeAspect="1" noChangeArrowheads="1"/>
          </p:cNvPicPr>
          <p:nvPr/>
        </p:nvPicPr>
        <p:blipFill>
          <a:blip r:embed="rId5" cstate="print"/>
          <a:srcRect/>
          <a:stretch>
            <a:fillRect/>
          </a:stretch>
        </p:blipFill>
        <p:spPr bwMode="auto">
          <a:xfrm>
            <a:off x="3707904" y="1556792"/>
            <a:ext cx="1805940" cy="1333195"/>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best-diving.org/images/blue%20whales.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6" name="Title 5"/>
          <p:cNvSpPr>
            <a:spLocks noGrp="1"/>
          </p:cNvSpPr>
          <p:nvPr>
            <p:ph type="title"/>
          </p:nvPr>
        </p:nvSpPr>
        <p:spPr/>
        <p:txBody>
          <a:bodyPr/>
          <a:lstStyle/>
          <a:p>
            <a:endParaRPr lang="en-NZ" dirty="0"/>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r>
              <a:rPr lang="en-NZ" sz="3400" b="1" dirty="0" smtClean="0">
                <a:solidFill>
                  <a:schemeClr val="bg1"/>
                </a:solidFill>
              </a:rPr>
              <a:t>The great blue Whale is the largest animal to ever to live on the planet only resembling the dinosaur, </a:t>
            </a:r>
            <a:r>
              <a:rPr lang="en-NZ" sz="3400" b="1" dirty="0" err="1" smtClean="0">
                <a:solidFill>
                  <a:schemeClr val="bg1"/>
                </a:solidFill>
              </a:rPr>
              <a:t>Argentinosaurus</a:t>
            </a:r>
            <a:endParaRPr lang="en-NZ" sz="3400" b="1" dirty="0" smtClean="0">
              <a:solidFill>
                <a:schemeClr val="bg1"/>
              </a:solidFill>
            </a:endParaRPr>
          </a:p>
          <a:p>
            <a:r>
              <a:rPr lang="en-NZ" sz="3400" b="1" dirty="0" smtClean="0">
                <a:solidFill>
                  <a:schemeClr val="bg1"/>
                </a:solidFill>
              </a:rPr>
              <a:t>The largest Blue whale to ever live is a female who weighed in at 177 metric tonnes. </a:t>
            </a:r>
          </a:p>
          <a:p>
            <a:r>
              <a:rPr lang="en-NZ" sz="3400" b="1" dirty="0" smtClean="0">
                <a:solidFill>
                  <a:schemeClr val="bg1"/>
                </a:solidFill>
              </a:rPr>
              <a:t>The blue whale can reach speeds ranging 50 kilometres per hour over short bursts however a normal travelling speed is 20 kilometres.</a:t>
            </a:r>
          </a:p>
          <a:p>
            <a:r>
              <a:rPr lang="en-NZ" sz="3400" b="1" dirty="0" smtClean="0">
                <a:solidFill>
                  <a:schemeClr val="bg1"/>
                </a:solidFill>
              </a:rPr>
              <a:t>The great blue whale once dwelled in every sea on earth until the 21</a:t>
            </a:r>
            <a:r>
              <a:rPr lang="en-NZ" sz="3400" b="1" baseline="30000" dirty="0" smtClean="0">
                <a:solidFill>
                  <a:schemeClr val="bg1"/>
                </a:solidFill>
              </a:rPr>
              <a:t>st</a:t>
            </a:r>
            <a:r>
              <a:rPr lang="en-NZ" sz="3400" b="1" dirty="0" smtClean="0">
                <a:solidFill>
                  <a:schemeClr val="bg1"/>
                </a:solidFill>
              </a:rPr>
              <a:t> century when extreme whaling began.</a:t>
            </a:r>
          </a:p>
          <a:p>
            <a:r>
              <a:rPr lang="en-NZ" sz="3400" b="1" dirty="0" smtClean="0">
                <a:solidFill>
                  <a:schemeClr val="bg1"/>
                </a:solidFill>
              </a:rPr>
              <a:t>For over a century the blue whale has been hunted almost to extinction due to whaling and is now classified as threatened on the endangered species list.</a:t>
            </a:r>
          </a:p>
          <a:p>
            <a:endParaRPr lang="en-NZ" sz="3400" b="1" dirty="0" smtClean="0">
              <a:solidFill>
                <a:schemeClr val="bg1"/>
              </a:solidFill>
            </a:endParaRPr>
          </a:p>
          <a:p>
            <a:r>
              <a:rPr lang="en-NZ" sz="3400" b="1" dirty="0" smtClean="0">
                <a:solidFill>
                  <a:schemeClr val="bg1"/>
                </a:solidFill>
              </a:rPr>
              <a:t>The whale is a sea creature who is also a mammal like humans.</a:t>
            </a:r>
          </a:p>
          <a:p>
            <a:r>
              <a:rPr lang="en-NZ" sz="3400" b="1" dirty="0" smtClean="0">
                <a:solidFill>
                  <a:schemeClr val="bg1"/>
                </a:solidFill>
              </a:rPr>
              <a:t>Whales beaching occurs when maybe a whale is attacked or the magnetic waves it relies on are disturbed</a:t>
            </a:r>
          </a:p>
          <a:p>
            <a:r>
              <a:rPr lang="en-NZ" sz="3400" b="1" dirty="0" smtClean="0">
                <a:solidFill>
                  <a:schemeClr val="bg1"/>
                </a:solidFill>
              </a:rPr>
              <a:t>Scientist have predicted the a blue whale can live for up to a massive 80 years.</a:t>
            </a:r>
          </a:p>
          <a:p>
            <a:endParaRPr lang="en-NZ" sz="2800" b="1" dirty="0" smtClean="0">
              <a:solidFill>
                <a:schemeClr val="bg1"/>
              </a:solidFill>
            </a:endParaRPr>
          </a:p>
          <a:p>
            <a:endParaRPr lang="en-NZ" sz="2600" dirty="0" smtClean="0">
              <a:solidFill>
                <a:schemeClr val="bg1"/>
              </a:solidFill>
            </a:endParaRPr>
          </a:p>
          <a:p>
            <a:pPr>
              <a:buNone/>
            </a:pPr>
            <a:endParaRPr lang="en-NZ" dirty="0" smtClean="0">
              <a:solidFill>
                <a:schemeClr val="bg1"/>
              </a:solidFill>
            </a:endParaRPr>
          </a:p>
          <a:p>
            <a:endParaRPr lang="en-NZ" dirty="0" smtClean="0">
              <a:solidFill>
                <a:schemeClr val="bg1"/>
              </a:solidFill>
            </a:endParaRPr>
          </a:p>
          <a:p>
            <a:endParaRPr lang="en-NZ" dirty="0">
              <a:solidFill>
                <a:srgbClr val="FF0000"/>
              </a:solidFill>
            </a:endParaRPr>
          </a:p>
        </p:txBody>
      </p:sp>
      <p:sp>
        <p:nvSpPr>
          <p:cNvPr id="4" name="Rectangle 3"/>
          <p:cNvSpPr/>
          <p:nvPr/>
        </p:nvSpPr>
        <p:spPr>
          <a:xfrm>
            <a:off x="1979712" y="0"/>
            <a:ext cx="4968552" cy="1569660"/>
          </a:xfrm>
          <a:prstGeom prst="rect">
            <a:avLst/>
          </a:prstGeom>
          <a:noFill/>
        </p:spPr>
        <p:txBody>
          <a:bodyPr wrap="square" lIns="91440" tIns="45720" rIns="91440" bIns="45720">
            <a:spAutoFit/>
          </a:bodyPr>
          <a:lstStyle/>
          <a:p>
            <a:pPr algn="ctr"/>
            <a:r>
              <a:rPr lang="en-US" sz="9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Facts</a:t>
            </a:r>
            <a:endParaRPr lang="en-US" sz="9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3.bp.blogspot.com/-QsulYAUPfZY/TZc4nKS1RcI/AAAAAAAAAJE/WlLwO-99Hmc/s1600/blue-whale-calf.jpg"/>
          <p:cNvPicPr>
            <a:picLocks noChangeAspect="1" noChangeArrowheads="1"/>
          </p:cNvPicPr>
          <p:nvPr/>
        </p:nvPicPr>
        <p:blipFill>
          <a:blip r:embed="rId3" cstate="print"/>
          <a:srcRect/>
          <a:stretch>
            <a:fillRect/>
          </a:stretch>
        </p:blipFill>
        <p:spPr bwMode="auto">
          <a:xfrm>
            <a:off x="0" y="0"/>
            <a:ext cx="9223531" cy="6858000"/>
          </a:xfrm>
          <a:prstGeom prst="rect">
            <a:avLst/>
          </a:prstGeom>
          <a:noFill/>
        </p:spPr>
      </p:pic>
      <p:sp>
        <p:nvSpPr>
          <p:cNvPr id="5" name="Up Ribbon 4"/>
          <p:cNvSpPr/>
          <p:nvPr/>
        </p:nvSpPr>
        <p:spPr>
          <a:xfrm>
            <a:off x="1259632" y="332656"/>
            <a:ext cx="7416824" cy="1152128"/>
          </a:xfrm>
          <a:prstGeom prst="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title"/>
          </p:nvPr>
        </p:nvSpPr>
        <p:spPr>
          <a:xfrm>
            <a:off x="457200" y="-1107504"/>
            <a:ext cx="8229600" cy="1143000"/>
          </a:xfrm>
        </p:spPr>
        <p:txBody>
          <a:bodyPr/>
          <a:lstStyle/>
          <a:p>
            <a:endParaRPr lang="en-NZ"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NZ" sz="2400" b="1" dirty="0" smtClean="0">
                <a:solidFill>
                  <a:schemeClr val="bg1"/>
                </a:solidFill>
              </a:rPr>
              <a:t> The whale uses things in its mouth called baleen plates to help it with it’s plankton feeding and filter feeding.</a:t>
            </a:r>
          </a:p>
          <a:p>
            <a:r>
              <a:rPr lang="en-NZ" sz="2400" b="1" dirty="0" smtClean="0">
                <a:solidFill>
                  <a:schemeClr val="bg1"/>
                </a:solidFill>
              </a:rPr>
              <a:t>The blue whale typically does not have a large dorsal fin and it is mainly seen in the diving process. </a:t>
            </a:r>
          </a:p>
          <a:p>
            <a:r>
              <a:rPr lang="en-NZ" sz="2400" b="1" dirty="0" smtClean="0">
                <a:solidFill>
                  <a:schemeClr val="bg1"/>
                </a:solidFill>
              </a:rPr>
              <a:t>Most whale dorsal fins are individual to one another in shape and size.</a:t>
            </a:r>
          </a:p>
          <a:p>
            <a:r>
              <a:rPr lang="en-NZ" sz="2400" b="1" dirty="0" smtClean="0">
                <a:solidFill>
                  <a:schemeClr val="bg1"/>
                </a:solidFill>
              </a:rPr>
              <a:t>The blue whale is typically blue(Duh) but range from a glorious black to a light grey and are absolutely marvellous creature in my opinion.</a:t>
            </a:r>
          </a:p>
          <a:p>
            <a:r>
              <a:rPr lang="en-NZ" sz="2400" b="1" dirty="0" smtClean="0">
                <a:solidFill>
                  <a:schemeClr val="bg1"/>
                </a:solidFill>
              </a:rPr>
              <a:t>The blue whales tail is usually 3-4 metres wide.</a:t>
            </a:r>
          </a:p>
          <a:p>
            <a:r>
              <a:rPr lang="en-NZ" sz="2400" b="1" dirty="0" smtClean="0">
                <a:solidFill>
                  <a:schemeClr val="bg1"/>
                </a:solidFill>
              </a:rPr>
              <a:t>Some of the whales organs are considered to be some in the largest of the animal kingdom.</a:t>
            </a:r>
          </a:p>
          <a:p>
            <a:r>
              <a:rPr lang="en-NZ" sz="2400" b="1" dirty="0" smtClean="0">
                <a:solidFill>
                  <a:schemeClr val="bg1"/>
                </a:solidFill>
              </a:rPr>
              <a:t>A blue whale tongue weighs in at 2.7 metric tonnes!!!</a:t>
            </a:r>
          </a:p>
          <a:p>
            <a:r>
              <a:rPr lang="en-NZ" sz="2400" b="1" dirty="0" smtClean="0">
                <a:solidFill>
                  <a:schemeClr val="bg1"/>
                </a:solidFill>
              </a:rPr>
              <a:t>Whales are very graceful swimmers and are cool to look at as the water ripples above them.</a:t>
            </a:r>
          </a:p>
          <a:p>
            <a:endParaRPr lang="en-NZ" sz="2000" dirty="0">
              <a:solidFill>
                <a:schemeClr val="bg1"/>
              </a:solidFill>
            </a:endParaRPr>
          </a:p>
        </p:txBody>
      </p:sp>
      <p:sp>
        <p:nvSpPr>
          <p:cNvPr id="4" name="Rectangle 3"/>
          <p:cNvSpPr/>
          <p:nvPr/>
        </p:nvSpPr>
        <p:spPr>
          <a:xfrm>
            <a:off x="2267744" y="404664"/>
            <a:ext cx="5472608" cy="923330"/>
          </a:xfrm>
          <a:prstGeom prst="rect">
            <a:avLst/>
          </a:prstGeom>
          <a:noFill/>
        </p:spPr>
        <p:txBody>
          <a:bodyPr wrap="squar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Appearance </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9144000" cy="7821488"/>
          </a:xfrm>
          <a:prstGeom prst="rect">
            <a:avLst/>
          </a:prstGeom>
          <a:noFill/>
          <a:ln w="9525">
            <a:noFill/>
            <a:miter lim="800000"/>
            <a:headEnd/>
            <a:tailEnd/>
          </a:ln>
        </p:spPr>
      </p:pic>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457200" y="1484784"/>
            <a:ext cx="8229600" cy="5760640"/>
          </a:xfrm>
        </p:spPr>
        <p:txBody>
          <a:bodyPr>
            <a:normAutofit fontScale="62500" lnSpcReduction="20000"/>
          </a:bodyPr>
          <a:lstStyle/>
          <a:p>
            <a:r>
              <a:rPr lang="en-NZ" sz="3600" b="1" dirty="0" smtClean="0">
                <a:solidFill>
                  <a:schemeClr val="bg1"/>
                </a:solidFill>
              </a:rPr>
              <a:t>The whales main food source includes of a large diet of krill and smaller fish like sardines.</a:t>
            </a:r>
          </a:p>
          <a:p>
            <a:r>
              <a:rPr lang="en-NZ" sz="3600" b="1" dirty="0" smtClean="0">
                <a:solidFill>
                  <a:schemeClr val="bg1"/>
                </a:solidFill>
              </a:rPr>
              <a:t>The Blue Whale is also know to feed on a large quantity of</a:t>
            </a:r>
          </a:p>
          <a:p>
            <a:pPr>
              <a:buNone/>
            </a:pPr>
            <a:r>
              <a:rPr lang="en-NZ" sz="3600" b="1" dirty="0" smtClean="0">
                <a:solidFill>
                  <a:schemeClr val="bg1"/>
                </a:solidFill>
              </a:rPr>
              <a:t>      phytoplankton and zoo plankton when he filter feeds.</a:t>
            </a:r>
          </a:p>
          <a:p>
            <a:r>
              <a:rPr lang="en-NZ" sz="3600" b="1" dirty="0" smtClean="0">
                <a:solidFill>
                  <a:schemeClr val="bg1"/>
                </a:solidFill>
              </a:rPr>
              <a:t>The great blue whale can eat half a million calories in one mouthful(no wonder they are son large).</a:t>
            </a:r>
          </a:p>
          <a:p>
            <a:r>
              <a:rPr lang="en-NZ" sz="3600" b="1" dirty="0" smtClean="0">
                <a:solidFill>
                  <a:schemeClr val="bg1"/>
                </a:solidFill>
              </a:rPr>
              <a:t>The species and types of food the blue whale consumes varies from sea to sea.</a:t>
            </a:r>
          </a:p>
          <a:p>
            <a:r>
              <a:rPr lang="en-NZ" sz="3600" b="1" dirty="0" smtClean="0">
                <a:solidFill>
                  <a:schemeClr val="bg1"/>
                </a:solidFill>
              </a:rPr>
              <a:t>When eating krill a blue whale will dive to a depth of 100 metres to feed and will return to the surface to surface feed at night.</a:t>
            </a:r>
            <a:endParaRPr lang="en-NZ" sz="3600" b="1" dirty="0" smtClean="0">
              <a:solidFill>
                <a:schemeClr val="bg1"/>
              </a:solidFill>
              <a:sym typeface="Wingdings"/>
            </a:endParaRPr>
          </a:p>
          <a:p>
            <a:r>
              <a:rPr lang="en-NZ" sz="3600" b="1" dirty="0" smtClean="0">
                <a:solidFill>
                  <a:schemeClr val="bg1"/>
                </a:solidFill>
                <a:sym typeface="Wingdings"/>
              </a:rPr>
              <a:t>As well as having a food source blue whale are also considered as a food source to may countries in Asia it is considered a delicacy.</a:t>
            </a:r>
          </a:p>
          <a:p>
            <a:r>
              <a:rPr lang="en-NZ" sz="3600" b="1" dirty="0" smtClean="0">
                <a:solidFill>
                  <a:schemeClr val="bg1"/>
                </a:solidFill>
              </a:rPr>
              <a:t> The whale uses things in its mouth called baleen plates to help it with it’s plankton and filter feeding</a:t>
            </a:r>
          </a:p>
          <a:p>
            <a:r>
              <a:rPr lang="en-NZ" sz="3600" b="1" dirty="0" smtClean="0">
                <a:solidFill>
                  <a:schemeClr val="bg1"/>
                </a:solidFill>
              </a:rPr>
              <a:t>Whales are typically associated in the great sardine run where they are one of the greatest competitors. </a:t>
            </a:r>
          </a:p>
          <a:p>
            <a:endParaRPr lang="en-NZ" b="1" dirty="0" smtClean="0">
              <a:solidFill>
                <a:schemeClr val="bg1"/>
              </a:solidFill>
            </a:endParaRPr>
          </a:p>
          <a:p>
            <a:pPr>
              <a:buNone/>
            </a:pPr>
            <a:endParaRPr lang="en-NZ" dirty="0"/>
          </a:p>
        </p:txBody>
      </p:sp>
      <p:sp>
        <p:nvSpPr>
          <p:cNvPr id="4" name="Rectangle 3"/>
          <p:cNvSpPr/>
          <p:nvPr/>
        </p:nvSpPr>
        <p:spPr>
          <a:xfrm>
            <a:off x="1043608" y="332656"/>
            <a:ext cx="6768752" cy="923330"/>
          </a:xfrm>
          <a:prstGeom prst="rect">
            <a:avLst/>
          </a:prstGeom>
          <a:noFill/>
        </p:spPr>
        <p:txBody>
          <a:bodyPr wrap="squar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Food source</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 y="0"/>
            <a:ext cx="9144001" cy="6858000"/>
          </a:xfrm>
          <a:prstGeom prst="rect">
            <a:avLst/>
          </a:prstGeom>
          <a:noFill/>
          <a:ln w="9525">
            <a:noFill/>
            <a:miter lim="800000"/>
            <a:headEnd/>
            <a:tailEnd/>
          </a:ln>
        </p:spPr>
      </p:pic>
      <p:sp>
        <p:nvSpPr>
          <p:cNvPr id="3" name="Content Placeholder 2"/>
          <p:cNvSpPr>
            <a:spLocks noGrp="1"/>
          </p:cNvSpPr>
          <p:nvPr>
            <p:ph idx="1"/>
          </p:nvPr>
        </p:nvSpPr>
        <p:spPr>
          <a:xfrm>
            <a:off x="457200" y="1600200"/>
            <a:ext cx="8229600" cy="5257800"/>
          </a:xfrm>
        </p:spPr>
        <p:txBody>
          <a:bodyPr>
            <a:normAutofit fontScale="70000" lnSpcReduction="20000"/>
          </a:bodyPr>
          <a:lstStyle/>
          <a:p>
            <a:endParaRPr lang="en-US"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en-NZ" sz="3100" b="1" dirty="0" smtClean="0">
                <a:solidFill>
                  <a:schemeClr val="bg1"/>
                </a:solidFill>
              </a:rPr>
              <a:t>The blue whale are  usually known as lone rangers and migrate long distance is solitude but some have been know to travel with a partner or one of their calf's if female.</a:t>
            </a:r>
          </a:p>
          <a:p>
            <a:r>
              <a:rPr lang="en-NZ" sz="3100" b="1" dirty="0" smtClean="0">
                <a:solidFill>
                  <a:schemeClr val="bg1"/>
                </a:solidFill>
              </a:rPr>
              <a:t>Whales are known to travel increasingly vast distances to feed, travelling at speeds of 20 to 50 </a:t>
            </a:r>
            <a:r>
              <a:rPr lang="en-NZ" sz="3100" b="1" dirty="0" err="1" smtClean="0">
                <a:solidFill>
                  <a:schemeClr val="bg1"/>
                </a:solidFill>
              </a:rPr>
              <a:t>kms</a:t>
            </a:r>
            <a:endParaRPr lang="en-NZ" sz="3100" b="1" dirty="0" smtClean="0">
              <a:solidFill>
                <a:schemeClr val="bg1"/>
              </a:solidFill>
            </a:endParaRPr>
          </a:p>
          <a:p>
            <a:r>
              <a:rPr lang="en-NZ" sz="3100" b="1" dirty="0" smtClean="0">
                <a:solidFill>
                  <a:schemeClr val="bg1"/>
                </a:solidFill>
              </a:rPr>
              <a:t> Whales are usually very fast and discrete characters but however sometimes while feeding they will slow to a speed of 5kms.</a:t>
            </a:r>
          </a:p>
          <a:p>
            <a:r>
              <a:rPr lang="en-NZ" sz="3100" b="1" dirty="0" smtClean="0">
                <a:solidFill>
                  <a:schemeClr val="bg1"/>
                </a:solidFill>
              </a:rPr>
              <a:t>Very rarely a pod of blue whales have seen travelling together in as big as a pod of 50 blue whales  when there is a very large area of food they have scattered themselves in that area.</a:t>
            </a:r>
          </a:p>
          <a:p>
            <a:r>
              <a:rPr lang="en-NZ" sz="3100" b="1" dirty="0" smtClean="0">
                <a:solidFill>
                  <a:schemeClr val="bg1"/>
                </a:solidFill>
              </a:rPr>
              <a:t>Their speed can vary from a slow 3.1 miles per hour to a very speedy  31 miles per hour</a:t>
            </a:r>
          </a:p>
          <a:p>
            <a:r>
              <a:rPr lang="en-NZ" sz="3100" b="1" dirty="0" smtClean="0">
                <a:solidFill>
                  <a:schemeClr val="bg1"/>
                </a:solidFill>
              </a:rPr>
              <a:t>The main area the blue whale has been seen is in the vast regions of Antarctica.</a:t>
            </a:r>
          </a:p>
          <a:p>
            <a:r>
              <a:rPr lang="en-NZ" sz="3100" b="1" dirty="0" smtClean="0">
                <a:solidFill>
                  <a:schemeClr val="bg1"/>
                </a:solidFill>
              </a:rPr>
              <a:t>In the eyes of a whale they probably spend up to ½ of their day swimming</a:t>
            </a:r>
          </a:p>
          <a:p>
            <a:endParaRPr lang="en-NZ" sz="1500" dirty="0" smtClean="0">
              <a:solidFill>
                <a:schemeClr val="bg1"/>
              </a:solidFill>
            </a:endParaRPr>
          </a:p>
          <a:p>
            <a:pPr>
              <a:buNone/>
            </a:pPr>
            <a:endParaRPr lang="en-NZ" sz="1500" dirty="0" smtClean="0"/>
          </a:p>
          <a:p>
            <a:pPr>
              <a:buNone/>
            </a:pPr>
            <a:endParaRPr lang="en-NZ" dirty="0" smtClean="0"/>
          </a:p>
          <a:p>
            <a:endParaRPr lang="en-NZ" dirty="0"/>
          </a:p>
        </p:txBody>
      </p:sp>
      <p:sp>
        <p:nvSpPr>
          <p:cNvPr id="4" name="Rectangle 3"/>
          <p:cNvSpPr/>
          <p:nvPr/>
        </p:nvSpPr>
        <p:spPr>
          <a:xfrm>
            <a:off x="2699792" y="260648"/>
            <a:ext cx="4248472" cy="923330"/>
          </a:xfrm>
          <a:prstGeom prst="rect">
            <a:avLst/>
          </a:prstGeom>
        </p:spPr>
        <p:txBody>
          <a:bodyPr wrap="square">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Travel</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0" y="0"/>
            <a:ext cx="9228416" cy="6858000"/>
          </a:xfrm>
          <a:prstGeom prst="rect">
            <a:avLst/>
          </a:prstGeom>
          <a:noFill/>
          <a:ln w="9525">
            <a:noFill/>
            <a:miter lim="800000"/>
            <a:headEnd/>
            <a:tailEnd/>
          </a:ln>
        </p:spPr>
      </p:pic>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457200" y="1600200"/>
            <a:ext cx="8229600" cy="5257800"/>
          </a:xfrm>
        </p:spPr>
        <p:txBody>
          <a:bodyPr>
            <a:normAutofit fontScale="25000" lnSpcReduction="20000"/>
          </a:bodyPr>
          <a:lstStyle/>
          <a:p>
            <a:r>
              <a:rPr lang="en-NZ" sz="8000" b="1" dirty="0" smtClean="0">
                <a:solidFill>
                  <a:schemeClr val="bg1"/>
                </a:solidFill>
              </a:rPr>
              <a:t>The grate blue whale once graced every ocean on the earth.</a:t>
            </a:r>
          </a:p>
          <a:p>
            <a:r>
              <a:rPr lang="en-NZ" sz="8000" b="1" dirty="0" smtClean="0">
                <a:solidFill>
                  <a:schemeClr val="bg1"/>
                </a:solidFill>
              </a:rPr>
              <a:t>The great blue whale is now on the verge of extinction due to the harsh effects of whaling.</a:t>
            </a:r>
          </a:p>
          <a:p>
            <a:r>
              <a:rPr lang="en-NZ" sz="8000" b="1" dirty="0" smtClean="0">
                <a:solidFill>
                  <a:schemeClr val="bg1"/>
                </a:solidFill>
              </a:rPr>
              <a:t>The blue whale began its much needed protection from whaling in 1966.</a:t>
            </a:r>
          </a:p>
          <a:p>
            <a:r>
              <a:rPr lang="en-NZ" sz="8000" b="1" dirty="0" smtClean="0">
                <a:solidFill>
                  <a:schemeClr val="bg1"/>
                </a:solidFill>
              </a:rPr>
              <a:t>In 2002 it was thought that there were 5,000 to 12,000 whales worldwide however they now believe that their population has increased.</a:t>
            </a:r>
          </a:p>
          <a:p>
            <a:r>
              <a:rPr lang="en-NZ" sz="8000" b="1" dirty="0" smtClean="0">
                <a:solidFill>
                  <a:schemeClr val="bg1"/>
                </a:solidFill>
              </a:rPr>
              <a:t>Before whaling the largest population of blue whale was in Antarctica  numbering at  239,000.</a:t>
            </a:r>
          </a:p>
          <a:p>
            <a:r>
              <a:rPr lang="en-NZ" sz="8000" b="1" dirty="0" smtClean="0">
                <a:solidFill>
                  <a:schemeClr val="bg1"/>
                </a:solidFill>
              </a:rPr>
              <a:t>Whales are considered extremely hard to catch due to their wonderful speed and monstrous </a:t>
            </a:r>
            <a:r>
              <a:rPr lang="en-NZ" sz="8000" b="1" dirty="0" err="1" smtClean="0">
                <a:solidFill>
                  <a:schemeClr val="bg1"/>
                </a:solidFill>
              </a:rPr>
              <a:t>strenght</a:t>
            </a:r>
            <a:r>
              <a:rPr lang="en-NZ" sz="8000" b="1" dirty="0" smtClean="0">
                <a:solidFill>
                  <a:schemeClr val="bg1"/>
                </a:solidFill>
              </a:rPr>
              <a:t> so whaler targeted sperm whales and right whales mainly.</a:t>
            </a:r>
          </a:p>
          <a:p>
            <a:r>
              <a:rPr lang="en-NZ" sz="8000" b="1" dirty="0" smtClean="0">
                <a:solidFill>
                  <a:schemeClr val="bg1"/>
                </a:solidFill>
              </a:rPr>
              <a:t>Some weapons such as large harpoons were invented only to capture and kill whales.</a:t>
            </a:r>
          </a:p>
          <a:p>
            <a:r>
              <a:rPr lang="en-NZ" sz="8000" b="1" dirty="0" smtClean="0">
                <a:solidFill>
                  <a:schemeClr val="bg1"/>
                </a:solidFill>
              </a:rPr>
              <a:t>I disagree with whaling because what they used to be needed for is now unnecessary as we have discovered new ways to make things that whales provided but whaling can in some cases be very beneficial. </a:t>
            </a:r>
          </a:p>
          <a:p>
            <a:r>
              <a:rPr lang="en-NZ" sz="8000" b="1" dirty="0" smtClean="0">
                <a:solidFill>
                  <a:schemeClr val="bg1"/>
                </a:solidFill>
              </a:rPr>
              <a:t>Whales used to be hunted for many things from its teeth for jewellery to its tendons for tennis racket strings.</a:t>
            </a:r>
          </a:p>
          <a:p>
            <a:endParaRPr lang="en-NZ" dirty="0" smtClean="0"/>
          </a:p>
          <a:p>
            <a:endParaRPr lang="en-NZ" dirty="0" smtClean="0"/>
          </a:p>
          <a:p>
            <a:endParaRPr lang="en-NZ" dirty="0" smtClean="0"/>
          </a:p>
        </p:txBody>
      </p:sp>
      <p:sp>
        <p:nvSpPr>
          <p:cNvPr id="5" name="Rectangle 4"/>
          <p:cNvSpPr/>
          <p:nvPr/>
        </p:nvSpPr>
        <p:spPr>
          <a:xfrm>
            <a:off x="2915816" y="404664"/>
            <a:ext cx="2566728"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Whaling</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0" y="0"/>
            <a:ext cx="9144000" cy="6876256"/>
          </a:xfrm>
          <a:prstGeom prst="rect">
            <a:avLst/>
          </a:prstGeom>
          <a:noFill/>
          <a:ln w="9525">
            <a:noFill/>
            <a:miter lim="800000"/>
            <a:headEnd/>
            <a:tailEnd/>
          </a:ln>
        </p:spPr>
      </p:pic>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457200" y="1600200"/>
            <a:ext cx="8229600" cy="5069160"/>
          </a:xfrm>
        </p:spPr>
        <p:txBody>
          <a:bodyPr>
            <a:normAutofit fontScale="70000" lnSpcReduction="20000"/>
          </a:bodyPr>
          <a:lstStyle/>
          <a:p>
            <a:r>
              <a:rPr lang="en-NZ" b="1" dirty="0" smtClean="0">
                <a:solidFill>
                  <a:schemeClr val="bg1"/>
                </a:solidFill>
              </a:rPr>
              <a:t>Mating of a blue whale starts in late autumn and goes until the end of winter so the baby can start its life in spring.</a:t>
            </a:r>
          </a:p>
          <a:p>
            <a:r>
              <a:rPr lang="en-NZ" b="1" dirty="0" smtClean="0">
                <a:solidFill>
                  <a:schemeClr val="bg1"/>
                </a:solidFill>
              </a:rPr>
              <a:t>A female blue whale will give birth every 2  to 3 years after a preparation time of 10 to 12 months.</a:t>
            </a:r>
          </a:p>
          <a:p>
            <a:r>
              <a:rPr lang="en-NZ" b="1" dirty="0" smtClean="0">
                <a:solidFill>
                  <a:schemeClr val="bg1"/>
                </a:solidFill>
              </a:rPr>
              <a:t>The whale calf is about 2.5 metric tonnes in weight and 7 metres in length.</a:t>
            </a:r>
          </a:p>
          <a:p>
            <a:r>
              <a:rPr lang="en-NZ" b="1" dirty="0" smtClean="0">
                <a:solidFill>
                  <a:schemeClr val="bg1"/>
                </a:solidFill>
              </a:rPr>
              <a:t>A baby calf can suckle up to 380 to 570 litres a day of milk from its mother.</a:t>
            </a:r>
          </a:p>
          <a:p>
            <a:r>
              <a:rPr lang="en-NZ" b="1" dirty="0" smtClean="0">
                <a:solidFill>
                  <a:schemeClr val="bg1"/>
                </a:solidFill>
              </a:rPr>
              <a:t>A baby blue whale can grow 8 pounds per hour. </a:t>
            </a:r>
          </a:p>
          <a:p>
            <a:r>
              <a:rPr lang="en-NZ" b="1" dirty="0" smtClean="0">
                <a:solidFill>
                  <a:schemeClr val="bg1"/>
                </a:solidFill>
              </a:rPr>
              <a:t>The calf is fed and cared for 6 months and in that time the calf has doubled in length.</a:t>
            </a:r>
          </a:p>
          <a:p>
            <a:r>
              <a:rPr lang="en-NZ" b="1" dirty="0" smtClean="0">
                <a:solidFill>
                  <a:schemeClr val="bg1"/>
                </a:solidFill>
              </a:rPr>
              <a:t>Blue whale breeding is very much necessary as if we want to keep researching we will need all the recourses we can get.</a:t>
            </a:r>
            <a:endParaRPr lang="en-NZ" dirty="0" smtClean="0">
              <a:solidFill>
                <a:schemeClr val="bg1"/>
              </a:solidFill>
            </a:endParaRPr>
          </a:p>
          <a:p>
            <a:endParaRPr lang="en-NZ" dirty="0" smtClean="0">
              <a:solidFill>
                <a:schemeClr val="bg1"/>
              </a:solidFill>
            </a:endParaRPr>
          </a:p>
          <a:p>
            <a:endParaRPr lang="en-NZ" dirty="0" smtClean="0">
              <a:solidFill>
                <a:schemeClr val="bg1"/>
              </a:solidFill>
            </a:endParaRPr>
          </a:p>
          <a:p>
            <a:endParaRPr lang="en-NZ" dirty="0"/>
          </a:p>
        </p:txBody>
      </p:sp>
      <p:sp>
        <p:nvSpPr>
          <p:cNvPr id="4" name="Rectangle 3"/>
          <p:cNvSpPr/>
          <p:nvPr/>
        </p:nvSpPr>
        <p:spPr>
          <a:xfrm>
            <a:off x="0" y="260648"/>
            <a:ext cx="8604448" cy="923330"/>
          </a:xfrm>
          <a:prstGeom prst="rect">
            <a:avLst/>
          </a:prstGeom>
          <a:noFill/>
        </p:spPr>
        <p:txBody>
          <a:bodyPr wrap="squar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Breeding</a:t>
            </a: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Wingdings"/>
              </a:rPr>
              <a:t> </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NZ" dirty="0" smtClean="0"/>
              <a:t>*</a:t>
            </a:r>
            <a:endParaRPr lang="en-NZ" dirty="0"/>
          </a:p>
        </p:txBody>
      </p:sp>
      <p:sp>
        <p:nvSpPr>
          <p:cNvPr id="3" name="Content Placeholder 2"/>
          <p:cNvSpPr>
            <a:spLocks noGrp="1"/>
          </p:cNvSpPr>
          <p:nvPr>
            <p:ph idx="1"/>
          </p:nvPr>
        </p:nvSpPr>
        <p:spPr>
          <a:xfrm>
            <a:off x="457200" y="1600200"/>
            <a:ext cx="8229600" cy="5257800"/>
          </a:xfrm>
        </p:spPr>
        <p:txBody>
          <a:bodyPr>
            <a:normAutofit/>
          </a:bodyPr>
          <a:lstStyle/>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smtClean="0"/>
          </a:p>
          <a:p>
            <a:pPr>
              <a:buNone/>
            </a:pPr>
            <a:endParaRPr lang="en-NZ" dirty="0"/>
          </a:p>
        </p:txBody>
      </p:sp>
      <p:sp>
        <p:nvSpPr>
          <p:cNvPr id="4" name="Rectangle 3"/>
          <p:cNvSpPr/>
          <p:nvPr/>
        </p:nvSpPr>
        <p:spPr>
          <a:xfrm>
            <a:off x="2699792" y="260648"/>
            <a:ext cx="3888432" cy="1754326"/>
          </a:xfrm>
          <a:prstGeom prst="rect">
            <a:avLst/>
          </a:prstGeom>
          <a:noFill/>
        </p:spPr>
        <p:txBody>
          <a:bodyPr wrap="square" lIns="91440" tIns="45720" rIns="91440" bIns="45720">
            <a:spAutoFit/>
          </a:bodyPr>
          <a:lstStyle/>
          <a:p>
            <a:pPr algn="ctr"/>
            <a:r>
              <a:rPr lang="en-US" sz="5400"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Pinboard</a:t>
            </a: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of info</a:t>
            </a:r>
            <a:endParaRPr lang="en-US"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031" name="Picture 7"/>
          <p:cNvPicPr>
            <a:picLocks noChangeAspect="1" noChangeArrowheads="1"/>
          </p:cNvPicPr>
          <p:nvPr/>
        </p:nvPicPr>
        <p:blipFill>
          <a:blip r:embed="rId4" cstate="print"/>
          <a:srcRect/>
          <a:stretch>
            <a:fillRect/>
          </a:stretch>
        </p:blipFill>
        <p:spPr bwMode="auto">
          <a:xfrm>
            <a:off x="4860032" y="1844824"/>
            <a:ext cx="4248170" cy="3960440"/>
          </a:xfrm>
          <a:prstGeom prst="rect">
            <a:avLst/>
          </a:prstGeom>
          <a:noFill/>
          <a:ln w="9525">
            <a:noFill/>
            <a:miter lim="800000"/>
            <a:headEnd/>
            <a:tailEnd/>
          </a:ln>
        </p:spPr>
      </p:pic>
      <p:pic>
        <p:nvPicPr>
          <p:cNvPr id="1029" name="Picture 5" descr="C:\Users\PV\AppData\Local\Microsoft\Windows\Temporary Internet Files\Content.IE5\NDNI2OSB\MC900432586[1].png"/>
          <p:cNvPicPr>
            <a:picLocks noChangeAspect="1" noChangeArrowheads="1"/>
          </p:cNvPicPr>
          <p:nvPr/>
        </p:nvPicPr>
        <p:blipFill>
          <a:blip r:embed="rId5" cstate="print"/>
          <a:srcRect/>
          <a:stretch>
            <a:fillRect/>
          </a:stretch>
        </p:blipFill>
        <p:spPr bwMode="auto">
          <a:xfrm>
            <a:off x="7092280" y="1268760"/>
            <a:ext cx="1224136" cy="1224136"/>
          </a:xfrm>
          <a:prstGeom prst="rect">
            <a:avLst/>
          </a:prstGeom>
          <a:noFill/>
        </p:spPr>
      </p:pic>
      <p:pic>
        <p:nvPicPr>
          <p:cNvPr id="1026" name="Picture 2"/>
          <p:cNvPicPr>
            <a:picLocks noChangeAspect="1" noChangeArrowheads="1"/>
          </p:cNvPicPr>
          <p:nvPr/>
        </p:nvPicPr>
        <p:blipFill>
          <a:blip r:embed="rId6" cstate="print"/>
          <a:srcRect/>
          <a:stretch>
            <a:fillRect/>
          </a:stretch>
        </p:blipFill>
        <p:spPr bwMode="auto">
          <a:xfrm rot="20443003">
            <a:off x="171048" y="1837119"/>
            <a:ext cx="4518507" cy="3769043"/>
          </a:xfrm>
          <a:prstGeom prst="rect">
            <a:avLst/>
          </a:prstGeom>
          <a:noFill/>
          <a:ln w="9525">
            <a:noFill/>
            <a:miter lim="800000"/>
            <a:headEnd/>
            <a:tailEnd/>
          </a:ln>
        </p:spPr>
      </p:pic>
      <p:pic>
        <p:nvPicPr>
          <p:cNvPr id="1030" name="Picture 6" descr="C:\Users\PV\AppData\Local\Microsoft\Windows\Temporary Internet Files\Content.IE5\NDNI2OSB\MC900432586[1].png"/>
          <p:cNvPicPr>
            <a:picLocks noChangeAspect="1" noChangeArrowheads="1"/>
          </p:cNvPicPr>
          <p:nvPr/>
        </p:nvPicPr>
        <p:blipFill>
          <a:blip r:embed="rId5" cstate="print"/>
          <a:srcRect/>
          <a:stretch>
            <a:fillRect/>
          </a:stretch>
        </p:blipFill>
        <p:spPr bwMode="auto">
          <a:xfrm>
            <a:off x="1331640" y="1268760"/>
            <a:ext cx="1080120" cy="1080120"/>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favim.com/orig/201104/29/Favim.com-28488.jpg"/>
          <p:cNvPicPr>
            <a:picLocks noChangeAspect="1" noChangeArrowheads="1"/>
          </p:cNvPicPr>
          <p:nvPr/>
        </p:nvPicPr>
        <p:blipFill>
          <a:blip r:embed="rId3" cstate="print"/>
          <a:srcRect/>
          <a:stretch>
            <a:fillRect/>
          </a:stretch>
        </p:blipFill>
        <p:spPr bwMode="auto">
          <a:xfrm>
            <a:off x="0" y="-1"/>
            <a:ext cx="9168448" cy="6858001"/>
          </a:xfrm>
          <a:prstGeom prst="rect">
            <a:avLst/>
          </a:prstGeom>
          <a:noFill/>
        </p:spPr>
      </p:pic>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395536" y="1268760"/>
            <a:ext cx="8229600" cy="5589240"/>
          </a:xfrm>
        </p:spPr>
        <p:txBody>
          <a:bodyPr>
            <a:normAutofit fontScale="40000" lnSpcReduction="20000"/>
          </a:bodyPr>
          <a:lstStyle/>
          <a:p>
            <a:pPr>
              <a:buNone/>
            </a:pPr>
            <a:r>
              <a:rPr lang="en-NZ" sz="4800" dirty="0" smtClean="0">
                <a:solidFill>
                  <a:schemeClr val="bg1"/>
                </a:solidFill>
              </a:rPr>
              <a:t>Why when whales are hunted that they are even not used Why when whales are hunted that they are even not used for smart purposes like food (there are many other things to eat)</a:t>
            </a:r>
            <a:r>
              <a:rPr lang="en-NZ" sz="4800" dirty="0" smtClean="0">
                <a:solidFill>
                  <a:schemeClr val="bg1"/>
                </a:solidFill>
                <a:sym typeface="Wingdings"/>
              </a:rPr>
              <a:t>?</a:t>
            </a:r>
          </a:p>
          <a:p>
            <a:pPr>
              <a:buNone/>
            </a:pPr>
            <a:r>
              <a:rPr lang="en-NZ" sz="4800" dirty="0" smtClean="0">
                <a:solidFill>
                  <a:schemeClr val="bg1"/>
                </a:solidFill>
                <a:sym typeface="Wingdings"/>
              </a:rPr>
              <a:t>When whales are extinct how do you expect to feel,</a:t>
            </a:r>
          </a:p>
          <a:p>
            <a:pPr>
              <a:buNone/>
            </a:pPr>
            <a:r>
              <a:rPr lang="en-NZ" sz="4800" dirty="0" smtClean="0">
                <a:solidFill>
                  <a:schemeClr val="bg1"/>
                </a:solidFill>
                <a:sym typeface="Wingdings"/>
              </a:rPr>
              <a:t> that you and many other have helped wipe out one</a:t>
            </a:r>
          </a:p>
          <a:p>
            <a:pPr>
              <a:buNone/>
            </a:pPr>
            <a:r>
              <a:rPr lang="en-NZ" sz="4800" dirty="0" smtClean="0">
                <a:solidFill>
                  <a:schemeClr val="bg1"/>
                </a:solidFill>
                <a:sym typeface="Wingdings"/>
              </a:rPr>
              <a:t> of the most helpful animals in research  and products?</a:t>
            </a:r>
          </a:p>
          <a:p>
            <a:pPr>
              <a:buNone/>
            </a:pPr>
            <a:r>
              <a:rPr lang="en-NZ" sz="4800" dirty="0" smtClean="0">
                <a:solidFill>
                  <a:schemeClr val="bg1"/>
                </a:solidFill>
                <a:sym typeface="Wingdings"/>
              </a:rPr>
              <a:t>Should whales be treated as equally as humans as they are mammals and have large brains and if it was tried they could probably contribute a lot to the planet?</a:t>
            </a:r>
          </a:p>
          <a:p>
            <a:pPr>
              <a:buNone/>
            </a:pPr>
            <a:r>
              <a:rPr lang="en-NZ" sz="4800" dirty="0" smtClean="0">
                <a:solidFill>
                  <a:schemeClr val="bg1"/>
                </a:solidFill>
                <a:sym typeface="Wingdings"/>
              </a:rPr>
              <a:t>When whales are gone are they going to be missed or are we just going to move on?</a:t>
            </a:r>
          </a:p>
          <a:p>
            <a:pPr>
              <a:buNone/>
            </a:pPr>
            <a:r>
              <a:rPr lang="en-NZ" sz="4800" dirty="0" smtClean="0">
                <a:solidFill>
                  <a:schemeClr val="bg1"/>
                </a:solidFill>
                <a:sym typeface="Wingdings"/>
              </a:rPr>
              <a:t>When whales are extinct how do you expect to </a:t>
            </a:r>
            <a:r>
              <a:rPr lang="en-NZ" sz="4800" dirty="0" err="1" smtClean="0">
                <a:solidFill>
                  <a:schemeClr val="bg1"/>
                </a:solidFill>
                <a:sym typeface="Wingdings"/>
              </a:rPr>
              <a:t>feel,that</a:t>
            </a:r>
            <a:r>
              <a:rPr lang="en-NZ" sz="4800" dirty="0" smtClean="0">
                <a:solidFill>
                  <a:schemeClr val="bg1"/>
                </a:solidFill>
                <a:sym typeface="Wingdings"/>
              </a:rPr>
              <a:t> you and many others have helped wipe out one of the most helpful animals in research  and productivity?</a:t>
            </a:r>
          </a:p>
          <a:p>
            <a:pPr>
              <a:buNone/>
            </a:pPr>
            <a:r>
              <a:rPr lang="en-NZ" sz="4800" dirty="0" smtClean="0">
                <a:solidFill>
                  <a:schemeClr val="bg1"/>
                </a:solidFill>
                <a:sym typeface="Wingdings"/>
              </a:rPr>
              <a:t>Should whales be treated as equally as humans as they are mammals and have large brains and if it was tried they could probably contribute a lot to the planet?</a:t>
            </a:r>
          </a:p>
          <a:p>
            <a:pPr>
              <a:buNone/>
            </a:pPr>
            <a:r>
              <a:rPr lang="en-NZ" sz="4800" dirty="0" smtClean="0">
                <a:solidFill>
                  <a:schemeClr val="bg1"/>
                </a:solidFill>
                <a:sym typeface="Wingdings"/>
              </a:rPr>
              <a:t>When whales are gone are they going to be missed or are we just going to move on?</a:t>
            </a:r>
          </a:p>
          <a:p>
            <a:pPr>
              <a:buNone/>
            </a:pPr>
            <a:endParaRPr lang="en-NZ" dirty="0" smtClean="0">
              <a:sym typeface="Wingdings"/>
            </a:endParaRPr>
          </a:p>
          <a:p>
            <a:pPr>
              <a:buNone/>
            </a:pPr>
            <a:endParaRPr lang="en-NZ" dirty="0"/>
          </a:p>
        </p:txBody>
      </p:sp>
      <p:sp>
        <p:nvSpPr>
          <p:cNvPr id="4" name="Rectangle 3"/>
          <p:cNvSpPr/>
          <p:nvPr/>
        </p:nvSpPr>
        <p:spPr>
          <a:xfrm>
            <a:off x="1331640" y="404664"/>
            <a:ext cx="6202595" cy="923330"/>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???Question time???</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wheel spokes="3"/>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1703</TotalTime>
  <Words>1465</Words>
  <Application>Microsoft Office PowerPoint</Application>
  <PresentationFormat>On-screen Show (4:3)</PresentationFormat>
  <Paragraphs>125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PV</dc:creator>
  <cp:lastModifiedBy>u_wkstn0001</cp:lastModifiedBy>
  <cp:revision>102</cp:revision>
  <dcterms:created xsi:type="dcterms:W3CDTF">2012-05-25T05:11:47Z</dcterms:created>
  <dcterms:modified xsi:type="dcterms:W3CDTF">2012-06-07T20:43:51Z</dcterms:modified>
</cp:coreProperties>
</file>